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76" r:id="rId2"/>
    <p:sldId id="259" r:id="rId3"/>
    <p:sldId id="260" r:id="rId4"/>
    <p:sldId id="264" r:id="rId5"/>
    <p:sldId id="262" r:id="rId6"/>
    <p:sldId id="263" r:id="rId7"/>
    <p:sldId id="275" r:id="rId8"/>
    <p:sldId id="266" r:id="rId9"/>
    <p:sldId id="265" r:id="rId10"/>
    <p:sldId id="268" r:id="rId11"/>
    <p:sldId id="289" r:id="rId12"/>
    <p:sldId id="290" r:id="rId13"/>
    <p:sldId id="278" r:id="rId14"/>
    <p:sldId id="279" r:id="rId15"/>
    <p:sldId id="280" r:id="rId16"/>
    <p:sldId id="284" r:id="rId17"/>
    <p:sldId id="285" r:id="rId18"/>
    <p:sldId id="286" r:id="rId19"/>
    <p:sldId id="287" r:id="rId20"/>
    <p:sldId id="269" r:id="rId21"/>
    <p:sldId id="288" r:id="rId22"/>
    <p:sldId id="273" r:id="rId23"/>
    <p:sldId id="277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294" autoAdjust="0"/>
    <p:restoredTop sz="94660"/>
  </p:normalViewPr>
  <p:slideViewPr>
    <p:cSldViewPr>
      <p:cViewPr>
        <p:scale>
          <a:sx n="78" d="100"/>
          <a:sy n="78" d="100"/>
        </p:scale>
        <p:origin x="-1128" y="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50AEA3-9552-486C-8E7C-C579CBD50A38}" type="datetimeFigureOut">
              <a:rPr lang="en-US" smtClean="0"/>
              <a:pPr/>
              <a:t>1/1/2018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7C4E45-7D6F-40F3-873E-E92B1440F7FC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C4E45-7D6F-40F3-873E-E92B1440F7FC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C4E45-7D6F-40F3-873E-E92B1440F7FC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C4E45-7D6F-40F3-873E-E92B1440F7FC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262" y="1752601"/>
            <a:ext cx="7149337" cy="4419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19400" y="762000"/>
            <a:ext cx="3429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800" dirty="0" smtClean="0">
                <a:latin typeface="NikoshBAN" pitchFamily="2" charset="0"/>
                <a:cs typeface="NikoshBAN" pitchFamily="2" charset="0"/>
              </a:rPr>
              <a:t>স্বাগতম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1066800"/>
            <a:ext cx="4110035" cy="42426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5791200"/>
            <a:ext cx="46482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z="2000" b="1" dirty="0" smtClean="0"/>
              <a:t>196</a:t>
            </a:r>
            <a:r>
              <a:rPr lang="en-US" sz="2000" dirty="0" smtClean="0"/>
              <a:t>2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The Gutenberg Galaxy: The Making Of Typographic Man </a:t>
            </a:r>
            <a:endParaRPr lang="bn-BD" sz="2000" dirty="0">
              <a:solidFill>
                <a:schemeClr val="tx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57800" y="1295400"/>
            <a:ext cx="3505200" cy="4191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4724400" y="5791200"/>
            <a:ext cx="4419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dirty="0" smtClean="0"/>
              <a:t>1964 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Understanding 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Media : The Extension of Man </a:t>
            </a:r>
            <a:endParaRPr lang="bn-BD" sz="2000" dirty="0">
              <a:solidFill>
                <a:schemeClr val="tx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0" y="685800"/>
            <a:ext cx="403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বিশ্বগ্রামের সুবিধা</a:t>
            </a:r>
            <a:endParaRPr lang="en-GB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0" y="1524000"/>
            <a:ext cx="731520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যোগাযোগ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ক্ষেত্রে </a:t>
            </a:r>
          </a:p>
          <a:p>
            <a:pPr marL="571500" indent="-571500">
              <a:buFont typeface="Wingdings" pitchFamily="2" charset="2"/>
              <a:buChar char="v"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ই-কর্মাসের ফলে ব্যবসা-বাণিজ্য সহজ হয়েছে</a:t>
            </a:r>
          </a:p>
          <a:p>
            <a:pPr marL="571500" indent="-571500">
              <a:buFont typeface="Wingdings" pitchFamily="2" charset="2"/>
              <a:buChar char="v"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ই-লার্নিং</a:t>
            </a:r>
          </a:p>
          <a:p>
            <a:pPr marL="571500" indent="-571500">
              <a:buFont typeface="Wingdings" pitchFamily="2" charset="2"/>
              <a:buChar char="v"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টেলিমেডিসিন</a:t>
            </a:r>
          </a:p>
          <a:p>
            <a:pPr marL="571500" indent="-571500">
              <a:buFont typeface="Wingdings" pitchFamily="2" charset="2"/>
              <a:buChar char="v"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অন-লাইন কেনা-কাটা</a:t>
            </a:r>
          </a:p>
          <a:p>
            <a:pPr marL="571500" indent="-571500">
              <a:buFont typeface="Wingdings" pitchFamily="2" charset="2"/>
              <a:buChar char="v"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আউটসোসিং</a:t>
            </a:r>
          </a:p>
          <a:p>
            <a:pPr marL="571500" indent="-571500">
              <a:buFont typeface="Wingdings" pitchFamily="2" charset="2"/>
              <a:buChar char="v"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অডিও কনফারেন্সিং</a:t>
            </a:r>
          </a:p>
          <a:p>
            <a:pPr marL="571500" indent="-571500">
              <a:buFont typeface="Wingdings" pitchFamily="2" charset="2"/>
              <a:buChar char="v"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ভিডিও কনফারেন্সিং</a:t>
            </a:r>
          </a:p>
          <a:p>
            <a:pPr marL="571500" indent="-571500">
              <a:buFont typeface="Wingdings" pitchFamily="2" charset="2"/>
              <a:buChar char="v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ইমেল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সিস্টেম</a:t>
            </a:r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itchFamily="2" charset="2"/>
              <a:buChar char="v"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বিশ্বগ্রামের ফলে সাংস্কৃতিক বিনোদন</a:t>
            </a:r>
          </a:p>
          <a:p>
            <a:pPr marL="571500" indent="-571500">
              <a:buFont typeface="Wingdings" pitchFamily="2" charset="2"/>
              <a:buChar char="v"/>
            </a:pPr>
            <a:endParaRPr lang="en-GB" sz="3200" dirty="0" smtClean="0"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itchFamily="2" charset="2"/>
              <a:buChar char="v"/>
            </a:pPr>
            <a:endParaRPr lang="en-GB" sz="3200" dirty="0" smtClean="0"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itchFamily="2" charset="2"/>
              <a:buChar char="v"/>
            </a:pPr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itchFamily="2" charset="2"/>
              <a:buChar char="v"/>
            </a:pPr>
            <a:endParaRPr lang="bn-IN" sz="32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838200"/>
            <a:ext cx="403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বিশ্বগ্রামের অসুবিধা</a:t>
            </a:r>
            <a:endParaRPr lang="en-GB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1752600"/>
            <a:ext cx="7848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অনৈতিক কাজ বৃদ্ধি পাচ্ছে</a:t>
            </a:r>
          </a:p>
          <a:p>
            <a:pPr>
              <a:buFont typeface="Wingdings" pitchFamily="2" charset="2"/>
              <a:buChar char="v"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হ্যাকিং এর মাধ্যমে গোপনীয় তথ্য চুরি হচ্ছে</a:t>
            </a:r>
          </a:p>
          <a:p>
            <a:pPr>
              <a:buFont typeface="Wingdings" pitchFamily="2" charset="2"/>
              <a:buChar char="v"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সাইবার আক্রমণ সংগঠিত হচ্ছে</a:t>
            </a:r>
          </a:p>
          <a:p>
            <a:pPr>
              <a:buFont typeface="Wingdings" pitchFamily="2" charset="2"/>
              <a:buChar char="v"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তথ্য গোপনীয়তা অনেক সময় নিয়ন্ত্রণ করা যায় না</a:t>
            </a:r>
          </a:p>
          <a:p>
            <a:pPr>
              <a:buFont typeface="Wingdings" pitchFamily="2" charset="2"/>
              <a:buChar char="v"/>
            </a:pPr>
            <a:endParaRPr lang="bn-IN" sz="32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" y="2133600"/>
            <a:ext cx="4648200" cy="3657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1828800" y="914400"/>
            <a:ext cx="533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বিশ্বগ্রাম প্রতিষ্ঠার উপাদানসমূহ </a:t>
            </a:r>
            <a:endParaRPr lang="bn-BD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0" y="1828800"/>
            <a:ext cx="2514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spcBef>
                <a:spcPts val="600"/>
              </a:spcBef>
              <a:buFont typeface="Wingdings" pitchFamily="2" charset="2"/>
              <a:buChar char="q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হার্ডওয়্যার</a:t>
            </a:r>
          </a:p>
        </p:txBody>
      </p:sp>
      <p:sp>
        <p:nvSpPr>
          <p:cNvPr id="5" name="Rectangle 4"/>
          <p:cNvSpPr/>
          <p:nvPr/>
        </p:nvSpPr>
        <p:spPr>
          <a:xfrm>
            <a:off x="6096000" y="2209800"/>
            <a:ext cx="2819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spcBef>
                <a:spcPts val="600"/>
              </a:spcBef>
              <a:buFont typeface="Wingdings" pitchFamily="2" charset="2"/>
              <a:buChar char="q"/>
            </a:pPr>
            <a:r>
              <a:rPr lang="bn-BD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সফটওয়্যার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6000" y="2667000"/>
            <a:ext cx="3276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ইন্টারনেট সংযুক্ততা</a:t>
            </a:r>
          </a:p>
          <a:p>
            <a:endParaRPr lang="en-GB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6096000" y="3200401"/>
            <a:ext cx="259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ডেটা</a:t>
            </a:r>
          </a:p>
          <a:p>
            <a:pPr>
              <a:buFont typeface="Wingdings" pitchFamily="2" charset="2"/>
              <a:buChar char="q"/>
            </a:pPr>
            <a:endParaRPr lang="en-GB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0" y="3657600"/>
            <a:ext cx="2438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মানুষের জ্ঞান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endParaRPr lang="en-GB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9200" y="762000"/>
            <a:ext cx="7239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বিশ্বগ্রামের ধারণা সংশ্লিষ্ট প্রধান উপাদানসমূহ </a:t>
            </a:r>
            <a:endParaRPr lang="bn-BD" sz="3600" b="1" dirty="0">
              <a:solidFill>
                <a:schemeClr val="tx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667000" y="1524000"/>
            <a:ext cx="4953000" cy="48768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spcBef>
                <a:spcPts val="0"/>
              </a:spcBef>
              <a:buFont typeface="Wingdings" pitchFamily="2" charset="2"/>
              <a:buChar char="v"/>
            </a:pP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যোগাযোগ </a:t>
            </a:r>
          </a:p>
          <a:p>
            <a:pPr marL="571500" indent="-571500" algn="l">
              <a:spcBef>
                <a:spcPts val="0"/>
              </a:spcBef>
              <a:buFont typeface="Wingdings" pitchFamily="2" charset="2"/>
              <a:buChar char="v"/>
            </a:pP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কর্মসংস্থান</a:t>
            </a:r>
          </a:p>
          <a:p>
            <a:pPr marL="571500" indent="-571500" algn="l">
              <a:spcBef>
                <a:spcPts val="0"/>
              </a:spcBef>
              <a:buFont typeface="Wingdings" pitchFamily="2" charset="2"/>
              <a:buChar char="v"/>
            </a:pP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শিক্ষা</a:t>
            </a:r>
          </a:p>
          <a:p>
            <a:pPr marL="571500" indent="-571500" algn="l">
              <a:spcBef>
                <a:spcPts val="0"/>
              </a:spcBef>
              <a:buFont typeface="Wingdings" pitchFamily="2" charset="2"/>
              <a:buChar char="v"/>
            </a:pP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চিকিৎসা</a:t>
            </a:r>
          </a:p>
          <a:p>
            <a:pPr marL="571500" indent="-571500" algn="l">
              <a:spcBef>
                <a:spcPts val="0"/>
              </a:spcBef>
              <a:buFont typeface="Wingdings" pitchFamily="2" charset="2"/>
              <a:buChar char="v"/>
            </a:pP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গবেষণা</a:t>
            </a:r>
          </a:p>
          <a:p>
            <a:pPr marL="571500" indent="-571500" algn="l">
              <a:spcBef>
                <a:spcPts val="0"/>
              </a:spcBef>
              <a:buFont typeface="Wingdings" pitchFamily="2" charset="2"/>
              <a:buChar char="v"/>
            </a:pP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অফিস</a:t>
            </a:r>
          </a:p>
          <a:p>
            <a:pPr marL="571500" indent="-571500" algn="l">
              <a:spcBef>
                <a:spcPts val="0"/>
              </a:spcBef>
              <a:buFont typeface="Wingdings" pitchFamily="2" charset="2"/>
              <a:buChar char="v"/>
            </a:pP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বাসস্থান</a:t>
            </a:r>
          </a:p>
          <a:p>
            <a:pPr marL="571500" indent="-571500" algn="l">
              <a:spcBef>
                <a:spcPts val="0"/>
              </a:spcBef>
              <a:buFont typeface="Wingdings" pitchFamily="2" charset="2"/>
              <a:buChar char="v"/>
            </a:pP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ব্যবসায়-বাণিজ্য</a:t>
            </a:r>
          </a:p>
          <a:p>
            <a:pPr marL="571500" indent="-571500" algn="l">
              <a:spcBef>
                <a:spcPts val="0"/>
              </a:spcBef>
              <a:buFont typeface="Wingdings" pitchFamily="2" charset="2"/>
              <a:buChar char="v"/>
            </a:pP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সংবাদ</a:t>
            </a:r>
          </a:p>
          <a:p>
            <a:pPr marL="571500" indent="-571500" algn="l">
              <a:spcBef>
                <a:spcPts val="0"/>
              </a:spcBef>
              <a:buFont typeface="Wingdings" pitchFamily="2" charset="2"/>
              <a:buChar char="v"/>
            </a:pP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বিনোদন ও সামাজিক যোগাযোগ</a:t>
            </a:r>
          </a:p>
          <a:p>
            <a:pPr marL="571500" indent="-571500" algn="l">
              <a:spcBef>
                <a:spcPts val="0"/>
              </a:spcBef>
              <a:buFont typeface="Wingdings" pitchFamily="2" charset="2"/>
              <a:buChar char="v"/>
            </a:pP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সাংস্কৃতিক বিনিময়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578" b="12513"/>
          <a:stretch/>
        </p:blipFill>
        <p:spPr>
          <a:xfrm flipH="1">
            <a:off x="533400" y="381001"/>
            <a:ext cx="2500313" cy="2286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447800" y="381000"/>
            <a:ext cx="4876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/>
            <a:r>
              <a:rPr lang="bn-BD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যোগাযোগ </a:t>
            </a:r>
          </a:p>
        </p:txBody>
      </p:sp>
      <p:pic>
        <p:nvPicPr>
          <p:cNvPr id="4" name="Picture 3" descr="How-to-Build-an-Email-List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152400"/>
            <a:ext cx="3200400" cy="2667000"/>
          </a:xfrm>
          <a:prstGeom prst="rect">
            <a:avLst/>
          </a:prstGeom>
        </p:spPr>
      </p:pic>
      <p:pic>
        <p:nvPicPr>
          <p:cNvPr id="5" name="Picture 4" descr="219020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3352800"/>
            <a:ext cx="3070395" cy="2362200"/>
          </a:xfrm>
          <a:prstGeom prst="rect">
            <a:avLst/>
          </a:prstGeom>
        </p:spPr>
      </p:pic>
      <p:pic>
        <p:nvPicPr>
          <p:cNvPr id="6" name="Picture 5" descr="can-stock-photo_csp1542373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6800" y="3352800"/>
            <a:ext cx="3733800" cy="2438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62600" y="2743200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ইমেল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সিস্টেম</a:t>
            </a:r>
            <a:endParaRPr lang="en-GB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6096000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      অডিও কনফারেন্সিং</a:t>
            </a:r>
            <a:endParaRPr lang="en-GB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05400" y="6019800"/>
            <a:ext cx="403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       ভিডিও কনফারেন্সিং</a:t>
            </a:r>
            <a:endParaRPr lang="en-GB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266700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বিভিন্ন প্রতীক</a:t>
            </a:r>
            <a:endParaRPr lang="en-GB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8200" y="1371600"/>
            <a:ext cx="4267200" cy="3386667"/>
          </a:xfrm>
          <a:prstGeom prst="rect">
            <a:avLst/>
          </a:prstGeom>
        </p:spPr>
      </p:pic>
      <p:pic>
        <p:nvPicPr>
          <p:cNvPr id="3" name="Picture 2" descr="300x154xEmployment-in-India-cities.jpg.pagespeed.ic.cATzoOZqf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219200"/>
            <a:ext cx="3806613" cy="3505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33600" y="5029200"/>
            <a:ext cx="48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/>
            <a:r>
              <a:rPr lang="bn-BD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কর্মসংস্থান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85800"/>
            <a:ext cx="4156092" cy="4267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838200"/>
            <a:ext cx="4114800" cy="4114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90600" y="5257800"/>
            <a:ext cx="24304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bn-BD" sz="4000" dirty="0">
                <a:latin typeface="NikoshBAN" pitchFamily="2" charset="0"/>
                <a:cs typeface="NikoshBAN" pitchFamily="2" charset="0"/>
              </a:rPr>
              <a:t>শিক্ষা</a:t>
            </a:r>
          </a:p>
        </p:txBody>
      </p:sp>
      <p:sp>
        <p:nvSpPr>
          <p:cNvPr id="5" name="Rectangle 4"/>
          <p:cNvSpPr/>
          <p:nvPr/>
        </p:nvSpPr>
        <p:spPr>
          <a:xfrm>
            <a:off x="5638800" y="5181600"/>
            <a:ext cx="25908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bn-BD" sz="4000" dirty="0">
                <a:latin typeface="NikoshBAN" pitchFamily="2" charset="0"/>
                <a:cs typeface="NikoshBAN" pitchFamily="2" charset="0"/>
              </a:rPr>
              <a:t>চিকিৎসা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990600"/>
            <a:ext cx="4295776" cy="401056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8600" y="5029200"/>
            <a:ext cx="467677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bn-BD" sz="4000" dirty="0">
                <a:latin typeface="NikoshBAN" pitchFamily="2" charset="0"/>
                <a:cs typeface="NikoshBAN" pitchFamily="2" charset="0"/>
              </a:rPr>
              <a:t>বিনোদন ও সামাজিক যোগাযোগ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990600"/>
            <a:ext cx="4205288" cy="396672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105400" y="5029200"/>
            <a:ext cx="38099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বাণিজ্য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846" r="9443"/>
          <a:stretch/>
        </p:blipFill>
        <p:spPr>
          <a:xfrm>
            <a:off x="304800" y="228600"/>
            <a:ext cx="4343400" cy="4267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304800"/>
            <a:ext cx="3788507" cy="419099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791200" y="5257800"/>
            <a:ext cx="210906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bn-BD" sz="4000" dirty="0">
                <a:latin typeface="NikoshBAN" pitchFamily="2" charset="0"/>
                <a:cs typeface="NikoshBAN" pitchFamily="2" charset="0"/>
              </a:rPr>
              <a:t>অফিস</a:t>
            </a:r>
          </a:p>
        </p:txBody>
      </p:sp>
      <p:sp>
        <p:nvSpPr>
          <p:cNvPr id="5" name="Rectangle 4"/>
          <p:cNvSpPr/>
          <p:nvPr/>
        </p:nvSpPr>
        <p:spPr>
          <a:xfrm>
            <a:off x="838200" y="5257800"/>
            <a:ext cx="344328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bn-BD" sz="4000" dirty="0">
                <a:latin typeface="NikoshBAN" pitchFamily="2" charset="0"/>
                <a:cs typeface="NikoshBAN" pitchFamily="2" charset="0"/>
              </a:rPr>
              <a:t>সংবাদ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914400"/>
            <a:ext cx="7924800" cy="1066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b="1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9600" b="1" spc="50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8600" y="3352800"/>
            <a:ext cx="4267200" cy="22098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60000" lnSpcReduction="20000"/>
          </a:bodyPr>
          <a:lstStyle/>
          <a:p>
            <a:endParaRPr lang="en-US" sz="5400" b="1" dirty="0" smtClean="0">
              <a:latin typeface="SutonnyOMJ" pitchFamily="2" charset="0"/>
              <a:cs typeface="SutonnyOMJ" pitchFamily="2" charset="0"/>
            </a:endParaRPr>
          </a:p>
          <a:p>
            <a:r>
              <a:rPr lang="en-US" sz="6100" b="1" dirty="0" err="1" smtClean="0">
                <a:latin typeface="SutonnyOMJ" pitchFamily="2" charset="0"/>
                <a:cs typeface="SutonnyOMJ" pitchFamily="2" charset="0"/>
              </a:rPr>
              <a:t>মোঃ</a:t>
            </a:r>
            <a:r>
              <a:rPr lang="en-US" sz="61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6100" b="1" dirty="0" err="1" smtClean="0">
                <a:latin typeface="SutonnyOMJ" pitchFamily="2" charset="0"/>
                <a:cs typeface="SutonnyOMJ" pitchFamily="2" charset="0"/>
              </a:rPr>
              <a:t>এমারত</a:t>
            </a:r>
            <a:r>
              <a:rPr lang="en-US" sz="61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6100" b="1" dirty="0" err="1" smtClean="0">
                <a:latin typeface="SutonnyOMJ" pitchFamily="2" charset="0"/>
                <a:cs typeface="SutonnyOMJ" pitchFamily="2" charset="0"/>
              </a:rPr>
              <a:t>হোসেন</a:t>
            </a:r>
            <a:r>
              <a:rPr lang="en-US" sz="61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6100" b="1" dirty="0" err="1" smtClean="0">
                <a:latin typeface="SutonnyOMJ" pitchFamily="2" charset="0"/>
                <a:cs typeface="SutonnyOMJ" pitchFamily="2" charset="0"/>
              </a:rPr>
              <a:t>ইমরান</a:t>
            </a:r>
            <a:endParaRPr lang="en-US" sz="6100" b="1" dirty="0" smtClean="0">
              <a:latin typeface="SutonnyOMJ" pitchFamily="2" charset="0"/>
              <a:cs typeface="SutonnyOMJ" pitchFamily="2" charset="0"/>
            </a:endParaRPr>
          </a:p>
          <a:p>
            <a:r>
              <a:rPr lang="en-US" sz="5400" b="1" dirty="0" err="1" smtClean="0">
                <a:latin typeface="SutonnyOMJ" pitchFamily="2" charset="0"/>
                <a:cs typeface="SutonnyOMJ" pitchFamily="2" charset="0"/>
              </a:rPr>
              <a:t>প্রভাষক</a:t>
            </a:r>
            <a:r>
              <a:rPr lang="en-US" sz="5400" b="1" dirty="0" smtClean="0">
                <a:latin typeface="SutonnyOMJ" pitchFamily="2" charset="0"/>
                <a:cs typeface="SutonnyOMJ" pitchFamily="2" charset="0"/>
              </a:rPr>
              <a:t> (</a:t>
            </a:r>
            <a:r>
              <a:rPr lang="en-US" sz="5400" b="1" dirty="0" err="1" smtClean="0">
                <a:latin typeface="SutonnyOMJ" pitchFamily="2" charset="0"/>
                <a:cs typeface="SutonnyOMJ" pitchFamily="2" charset="0"/>
              </a:rPr>
              <a:t>হিসাববিজ্ঞান</a:t>
            </a:r>
            <a:r>
              <a:rPr lang="en-US" sz="5400" b="1" dirty="0" smtClean="0">
                <a:latin typeface="SutonnyOMJ" pitchFamily="2" charset="0"/>
                <a:cs typeface="SutonnyOMJ" pitchFamily="2" charset="0"/>
              </a:rPr>
              <a:t>) &amp; </a:t>
            </a:r>
            <a:r>
              <a:rPr lang="en-US" sz="5400" b="1" dirty="0" err="1" smtClean="0">
                <a:latin typeface="SutonnyOMJ" pitchFamily="2" charset="0"/>
                <a:cs typeface="SutonnyOMJ" pitchFamily="2" charset="0"/>
              </a:rPr>
              <a:t>ICT</a:t>
            </a:r>
            <a:r>
              <a:rPr lang="en-US" sz="5400" b="1" dirty="0" smtClean="0">
                <a:latin typeface="SutonnyOMJ" pitchFamily="2" charset="0"/>
                <a:cs typeface="SutonnyOMJ" pitchFamily="2" charset="0"/>
              </a:rPr>
              <a:t>(</a:t>
            </a:r>
            <a:r>
              <a:rPr lang="en-US" sz="5400" b="1" dirty="0" err="1" smtClean="0">
                <a:latin typeface="SutonnyOMJ" pitchFamily="2" charset="0"/>
                <a:cs typeface="SutonnyOMJ" pitchFamily="2" charset="0"/>
              </a:rPr>
              <a:t>অতিরিক্ত</a:t>
            </a:r>
            <a:r>
              <a:rPr lang="en-US" sz="5400" b="1" dirty="0" smtClean="0">
                <a:latin typeface="SutonnyOMJ" pitchFamily="2" charset="0"/>
                <a:cs typeface="SutonnyOMJ" pitchFamily="2" charset="0"/>
              </a:rPr>
              <a:t>)</a:t>
            </a:r>
            <a:endParaRPr lang="en-US" sz="5400" b="1" dirty="0" smtClean="0">
              <a:latin typeface="SutonnyOMJ" pitchFamily="2" charset="0"/>
              <a:cs typeface="SutonnyOMJ" pitchFamily="2" charset="0"/>
            </a:endParaRPr>
          </a:p>
          <a:p>
            <a:r>
              <a:rPr lang="en-US" sz="4800" b="1" dirty="0" err="1" smtClean="0">
                <a:latin typeface="SutonnyOMJ" pitchFamily="2" charset="0"/>
                <a:cs typeface="SutonnyOMJ" pitchFamily="2" charset="0"/>
              </a:rPr>
              <a:t>সরকারি</a:t>
            </a:r>
            <a:r>
              <a:rPr lang="en-US" sz="48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b="1" dirty="0" err="1" smtClean="0">
                <a:latin typeface="SutonnyOMJ" pitchFamily="2" charset="0"/>
                <a:cs typeface="SutonnyOMJ" pitchFamily="2" charset="0"/>
              </a:rPr>
              <a:t>হরগঙ্গা</a:t>
            </a:r>
            <a:r>
              <a:rPr lang="en-US" sz="48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b="1" dirty="0" err="1" smtClean="0">
                <a:latin typeface="SutonnyOMJ" pitchFamily="2" charset="0"/>
                <a:cs typeface="SutonnyOMJ" pitchFamily="2" charset="0"/>
              </a:rPr>
              <a:t>কলেজ</a:t>
            </a:r>
            <a:r>
              <a:rPr lang="en-US" sz="4800" b="1" dirty="0" smtClean="0">
                <a:latin typeface="SutonnyOMJ" pitchFamily="2" charset="0"/>
                <a:cs typeface="SutonnyOMJ" pitchFamily="2" charset="0"/>
              </a:rPr>
              <a:t>, </a:t>
            </a:r>
            <a:r>
              <a:rPr lang="en-US" sz="4800" b="1" dirty="0" err="1" smtClean="0">
                <a:latin typeface="SutonnyOMJ" pitchFamily="2" charset="0"/>
                <a:cs typeface="SutonnyOMJ" pitchFamily="2" charset="0"/>
              </a:rPr>
              <a:t>মুন্সিগঞ্জ</a:t>
            </a:r>
            <a:endParaRPr lang="en-US" sz="4800" b="1" dirty="0" smtClean="0">
              <a:latin typeface="SutonnyOMJ" pitchFamily="2" charset="0"/>
              <a:cs typeface="SutonnyOMJ" pitchFamily="2" charset="0"/>
            </a:endParaRPr>
          </a:p>
          <a:p>
            <a:endParaRPr lang="en-US" sz="4800" b="1" dirty="0" smtClean="0">
              <a:solidFill>
                <a:srgbClr val="002060"/>
              </a:solidFill>
              <a:latin typeface="SutonnyOMJ" pitchFamily="2" charset="0"/>
              <a:cs typeface="SutonnyOMJ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724400" y="3352800"/>
            <a:ext cx="4114800" cy="22098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3200" b="1" dirty="0" smtClean="0">
                <a:latin typeface="SutonnyOMJ" pitchFamily="2" charset="0"/>
                <a:cs typeface="SutonnyOMJ" pitchFamily="2" charset="0"/>
              </a:rPr>
              <a:t>শ্রেণি</a:t>
            </a:r>
            <a:r>
              <a:rPr lang="bn-IN" sz="3200" b="1" dirty="0" smtClean="0">
                <a:latin typeface="SutonnyOMJ" pitchFamily="2" charset="0"/>
                <a:cs typeface="SutonnyOMJ" pitchFamily="2" charset="0"/>
              </a:rPr>
              <a:t>ঃ </a:t>
            </a:r>
            <a:r>
              <a:rPr lang="bn-BD" sz="3200" b="1" dirty="0" smtClean="0">
                <a:latin typeface="SutonnyOMJ" pitchFamily="2" charset="0"/>
                <a:cs typeface="SutonnyOMJ" pitchFamily="2" charset="0"/>
              </a:rPr>
              <a:t>একাদশ</a:t>
            </a:r>
            <a:endParaRPr lang="bn-IN" sz="3200" b="1" dirty="0" smtClean="0">
              <a:latin typeface="SutonnyOMJ" pitchFamily="2" charset="0"/>
              <a:cs typeface="SutonnyOMJ" pitchFamily="2" charset="0"/>
            </a:endParaRPr>
          </a:p>
          <a:p>
            <a:r>
              <a:rPr lang="en-US" sz="3200" b="1" dirty="0" err="1" smtClean="0">
                <a:latin typeface="SutonnyOMJ" pitchFamily="2" charset="0"/>
                <a:cs typeface="SutonnyOMJ" pitchFamily="2" charset="0"/>
              </a:rPr>
              <a:t>বিষয়ঃ</a:t>
            </a:r>
            <a:r>
              <a:rPr lang="bn-BD" sz="3200" b="1" dirty="0" smtClean="0">
                <a:latin typeface="SutonnyOMJ" pitchFamily="2" charset="0"/>
                <a:cs typeface="SutonnyOMJ" pitchFamily="2" charset="0"/>
              </a:rPr>
              <a:t>তথ্য ও যোগাযোগ প্রযুক্তি</a:t>
            </a:r>
          </a:p>
          <a:p>
            <a:r>
              <a:rPr lang="bn-IN" sz="3200" b="1" dirty="0" smtClean="0">
                <a:latin typeface="SutonnyOMJ" pitchFamily="2" charset="0"/>
                <a:cs typeface="SutonnyOMJ" pitchFamily="2" charset="0"/>
              </a:rPr>
              <a:t>সময়ঃ </a:t>
            </a:r>
            <a:r>
              <a:rPr lang="bn-BD" sz="3200" b="1" dirty="0" smtClean="0">
                <a:latin typeface="SutonnyOMJ" pitchFamily="2" charset="0"/>
                <a:cs typeface="SutonnyOMJ" pitchFamily="2" charset="0"/>
              </a:rPr>
              <a:t>৪০ মিনিট</a:t>
            </a:r>
            <a:r>
              <a:rPr lang="bn-IN" sz="3200" dirty="0" smtClean="0">
                <a:latin typeface="SutonnyOMJ" pitchFamily="2" charset="0"/>
                <a:cs typeface="SutonnyOMJ" pitchFamily="2" charset="0"/>
              </a:rPr>
              <a:t>।</a:t>
            </a:r>
            <a:endParaRPr lang="bn-BD" sz="3200" dirty="0" smtClean="0">
              <a:latin typeface="SutonnyOMJ" pitchFamily="2" charset="0"/>
              <a:cs typeface="SutonnyO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Scroll 1"/>
          <p:cNvSpPr/>
          <p:nvPr/>
        </p:nvSpPr>
        <p:spPr>
          <a:xfrm>
            <a:off x="2362200" y="762000"/>
            <a:ext cx="3657600" cy="1524000"/>
          </a:xfrm>
          <a:prstGeom prst="vertic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2743200" y="1143000"/>
            <a:ext cx="297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গত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 কাজ</a:t>
            </a:r>
            <a:endParaRPr lang="en-GB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2590800"/>
            <a:ext cx="8686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Global Village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প্রতিষ্ঠায় তথ্য ও যোগাযোগ প্রযুক্তির অবদান মূল্যায়ন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bn-BD" sz="4000" dirty="0" smtClean="0">
              <a:latin typeface="NikoshBAN" pitchFamily="2" charset="0"/>
              <a:cs typeface="NikoshBAN" pitchFamily="2" charset="0"/>
            </a:endParaRPr>
          </a:p>
          <a:p>
            <a:endParaRPr lang="bn-IN" sz="4000" dirty="0" smtClean="0">
              <a:latin typeface="NikoshBAN" pitchFamily="2" charset="0"/>
              <a:cs typeface="NikoshBAN" pitchFamily="2" charset="0"/>
            </a:endParaRPr>
          </a:p>
          <a:p>
            <a:endParaRPr lang="en-GB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Scroll 1"/>
          <p:cNvSpPr/>
          <p:nvPr/>
        </p:nvSpPr>
        <p:spPr>
          <a:xfrm>
            <a:off x="2362200" y="914400"/>
            <a:ext cx="4800600" cy="1219200"/>
          </a:xfrm>
          <a:prstGeom prst="vertic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3048000" y="1066800"/>
            <a:ext cx="350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GB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9200" y="2362200"/>
            <a:ext cx="670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bn-IN" sz="3200" dirty="0" smtClean="0"/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বিশ্বগ্রামের জনক কে?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19200" y="3124200"/>
            <a:ext cx="60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কত সালে বিশ্বগ্রাম কথাটি আবিষ্কার হয়েছে?</a:t>
            </a:r>
            <a:endParaRPr lang="en-GB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219200" y="3810000"/>
            <a:ext cx="60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ই-কমার্স বলতে কী বুঝায়?</a:t>
            </a:r>
            <a:endParaRPr lang="en-GB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1295400" y="4572000"/>
            <a:ext cx="784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bn-IN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অডিও ও ভিডিও কনফারেন্সিং মধ্যে পার্থক্য নিরূপণ কর।</a:t>
            </a:r>
            <a:endParaRPr lang="en-GB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Scroll 1"/>
          <p:cNvSpPr/>
          <p:nvPr/>
        </p:nvSpPr>
        <p:spPr>
          <a:xfrm>
            <a:off x="2590800" y="914400"/>
            <a:ext cx="3657600" cy="1295400"/>
          </a:xfrm>
          <a:prstGeom prst="vertic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ড়ি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2971800" y="914400"/>
            <a:ext cx="2895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bn-IN" sz="6000" dirty="0" smtClean="0">
                <a:latin typeface="NikoshBAN" pitchFamily="2" charset="0"/>
                <a:cs typeface="NikoshBAN" pitchFamily="2" charset="0"/>
              </a:rPr>
              <a:t> কাজ</a:t>
            </a:r>
            <a:endParaRPr lang="en-GB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2438400"/>
            <a:ext cx="845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বিশ্বগ্রাম</a:t>
            </a:r>
            <a:r>
              <a:rPr lang="bn-IN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এর সুবিধা ও অসুবিধা গুলো বিশ্লেষণ কর।  </a:t>
            </a:r>
            <a:endParaRPr lang="en-GB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7143"/>
          <a:stretch>
            <a:fillRect/>
          </a:stretch>
        </p:blipFill>
        <p:spPr>
          <a:xfrm>
            <a:off x="1600200" y="762000"/>
            <a:ext cx="6324600" cy="4953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4642009"/>
            <a:ext cx="74676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6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66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intro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219200"/>
            <a:ext cx="6781800" cy="43434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524000" y="5715000"/>
            <a:ext cx="662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ছবিটি দেখে তোমাদের কী মনে হয়?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143000"/>
            <a:ext cx="571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চলো</a:t>
            </a:r>
            <a:r>
              <a:rPr lang="en-GB" sz="4000" dirty="0" smtClean="0">
                <a:latin typeface="NikoshBAN" pitchFamily="2" charset="0"/>
                <a:cs typeface="NikoshBAN" pitchFamily="2" charset="0"/>
              </a:rPr>
              <a:t> এ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দে</a:t>
            </a:r>
            <a:r>
              <a:rPr lang="en-GB" sz="4000" dirty="0" err="1" smtClean="0">
                <a:latin typeface="NikoshBAN" pitchFamily="2" charset="0"/>
                <a:cs typeface="NikoshBAN" pitchFamily="2" charset="0"/>
              </a:rPr>
              <a:t>খি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114800" y="3043238"/>
          <a:ext cx="914400" cy="771525"/>
        </p:xfrm>
        <a:graphic>
          <a:graphicData uri="http://schemas.openxmlformats.org/presentationml/2006/ole">
            <p:oleObj spid="_x0000_s17411" name="Packager Shell Object" showAsIcon="1" r:id="rId3" imgW="914400" imgH="77148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533400" y="1828800"/>
            <a:ext cx="8229600" cy="2209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Global Village</a:t>
            </a:r>
            <a:endParaRPr lang="bn-BD" sz="6600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(বিশ্বগ্রাম)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Scroll 1"/>
          <p:cNvSpPr/>
          <p:nvPr/>
        </p:nvSpPr>
        <p:spPr>
          <a:xfrm>
            <a:off x="2133600" y="762000"/>
            <a:ext cx="4419600" cy="1066800"/>
          </a:xfrm>
          <a:prstGeom prst="vertic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2438400" y="457200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IN" dirty="0" smtClean="0">
              <a:latin typeface="NikoshBAN" pitchFamily="2" charset="0"/>
              <a:cs typeface="NikoshBAN" pitchFamily="2" charset="0"/>
            </a:endParaRPr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590800" y="1066800"/>
            <a:ext cx="373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GB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3276600"/>
            <a:ext cx="7620000" cy="2741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বিশ্বগ্রাম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বলতে পারবে</a:t>
            </a:r>
          </a:p>
          <a:p>
            <a:pPr>
              <a:spcAft>
                <a:spcPts val="500"/>
              </a:spcAft>
              <a:buFont typeface="Wingdings" pitchFamily="2" charset="2"/>
              <a:buChar char="v"/>
            </a:pPr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বিশ্বগ্রাম </a:t>
            </a:r>
            <a:r>
              <a:rPr lang="bn-IN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প্রতিষ্ঠার </a:t>
            </a:r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প্রধান উপাদানগুলো</a:t>
            </a:r>
            <a:r>
              <a:rPr lang="bn-IN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র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করতে পারবে 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বিশ্বগ্রাম এর ধারণা সংশ্লিষ্ট প্রধান উপাদানগুলো</a:t>
            </a:r>
            <a:r>
              <a:rPr lang="bn-IN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বর্ণনা করতে পারবে </a:t>
            </a:r>
          </a:p>
          <a:p>
            <a:endParaRPr lang="bn-IN" sz="2800" dirty="0" smtClean="0">
              <a:latin typeface="NikoshBAN" pitchFamily="2" charset="0"/>
              <a:cs typeface="NikoshBAN" pitchFamily="2" charset="0"/>
            </a:endParaRPr>
          </a:p>
          <a:p>
            <a:endParaRPr lang="en-GB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76400" y="243840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শিক্ষার্থীরা---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9200" y="5867400"/>
            <a:ext cx="571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এ</a:t>
            </a:r>
            <a:r>
              <a:rPr lang="en-GB" sz="4000" dirty="0" err="1" smtClean="0">
                <a:latin typeface="NikoshBAN" pitchFamily="2" charset="0"/>
                <a:cs typeface="NikoshBAN" pitchFamily="2" charset="0"/>
              </a:rPr>
              <a:t>কটি</a:t>
            </a:r>
            <a:r>
              <a:rPr lang="en-GB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 smtClean="0">
                <a:latin typeface="NikoshBAN" pitchFamily="2" charset="0"/>
                <a:cs typeface="NikoshBAN" pitchFamily="2" charset="0"/>
              </a:rPr>
              <a:t>গ্রামের</a:t>
            </a:r>
            <a:r>
              <a:rPr lang="en-GB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দৃশ্য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95400" y="1066800"/>
            <a:ext cx="6796896" cy="46482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4400" y="1371600"/>
            <a:ext cx="6990159" cy="4343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57200" y="59436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পৃথিবীর এক প্রান্ত থেকে অন্য প্রান্তে যোগাযোগ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71800" y="838200"/>
            <a:ext cx="281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বিশ্বগ্রাম</a:t>
            </a:r>
            <a:endParaRPr lang="en-GB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0" y="5410200"/>
            <a:ext cx="89916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Herbart Marshal McLuhan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 descr="quote-the-new-electronic-independence-re-creates-the-world-in-the-image-of-a-global-village-marshall-mcluhan-12466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371600"/>
            <a:ext cx="8096250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1061</TotalTime>
  <Words>272</Words>
  <Application>Microsoft Office PowerPoint</Application>
  <PresentationFormat>On-screen Show (4:3)</PresentationFormat>
  <Paragraphs>86</Paragraphs>
  <Slides>23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Flow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Lenovo</cp:lastModifiedBy>
  <cp:revision>143</cp:revision>
  <dcterms:created xsi:type="dcterms:W3CDTF">2006-08-16T00:00:00Z</dcterms:created>
  <dcterms:modified xsi:type="dcterms:W3CDTF">2018-01-01T05:38:45Z</dcterms:modified>
</cp:coreProperties>
</file>